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7" r:id="rId3"/>
    <p:sldId id="258" r:id="rId4"/>
    <p:sldId id="266" r:id="rId5"/>
    <p:sldId id="256" r:id="rId6"/>
    <p:sldId id="257" r:id="rId7"/>
    <p:sldId id="259" r:id="rId8"/>
    <p:sldId id="260" r:id="rId9"/>
    <p:sldId id="262" r:id="rId10"/>
    <p:sldId id="261" r:id="rId11"/>
    <p:sldId id="264" r:id="rId12"/>
    <p:sldId id="263" r:id="rId13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B8CE-09BB-4390-9FD3-CB9572F4EB9C}" type="datetimeFigureOut">
              <a:rPr lang="es-VE" smtClean="0"/>
              <a:t>6/3/2017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AB1-2258-4CD2-B602-702F2BA0799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9966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B8CE-09BB-4390-9FD3-CB9572F4EB9C}" type="datetimeFigureOut">
              <a:rPr lang="es-VE" smtClean="0"/>
              <a:t>6/3/2017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AB1-2258-4CD2-B602-702F2BA0799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31807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B8CE-09BB-4390-9FD3-CB9572F4EB9C}" type="datetimeFigureOut">
              <a:rPr lang="es-VE" smtClean="0"/>
              <a:t>6/3/2017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AB1-2258-4CD2-B602-702F2BA0799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846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B8CE-09BB-4390-9FD3-CB9572F4EB9C}" type="datetimeFigureOut">
              <a:rPr lang="es-VE" smtClean="0"/>
              <a:t>6/3/2017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AB1-2258-4CD2-B602-702F2BA0799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4261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B8CE-09BB-4390-9FD3-CB9572F4EB9C}" type="datetimeFigureOut">
              <a:rPr lang="es-VE" smtClean="0"/>
              <a:t>6/3/2017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AB1-2258-4CD2-B602-702F2BA0799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734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B8CE-09BB-4390-9FD3-CB9572F4EB9C}" type="datetimeFigureOut">
              <a:rPr lang="es-VE" smtClean="0"/>
              <a:t>6/3/2017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AB1-2258-4CD2-B602-702F2BA0799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4001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B8CE-09BB-4390-9FD3-CB9572F4EB9C}" type="datetimeFigureOut">
              <a:rPr lang="es-VE" smtClean="0"/>
              <a:t>6/3/2017</a:t>
            </a:fld>
            <a:endParaRPr lang="es-V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AB1-2258-4CD2-B602-702F2BA0799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403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B8CE-09BB-4390-9FD3-CB9572F4EB9C}" type="datetimeFigureOut">
              <a:rPr lang="es-VE" smtClean="0"/>
              <a:t>6/3/2017</a:t>
            </a:fld>
            <a:endParaRPr lang="es-V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AB1-2258-4CD2-B602-702F2BA0799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4479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B8CE-09BB-4390-9FD3-CB9572F4EB9C}" type="datetimeFigureOut">
              <a:rPr lang="es-VE" smtClean="0"/>
              <a:t>6/3/2017</a:t>
            </a:fld>
            <a:endParaRPr lang="es-V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AB1-2258-4CD2-B602-702F2BA0799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7634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B8CE-09BB-4390-9FD3-CB9572F4EB9C}" type="datetimeFigureOut">
              <a:rPr lang="es-VE" smtClean="0"/>
              <a:t>6/3/2017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AB1-2258-4CD2-B602-702F2BA0799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0466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B8CE-09BB-4390-9FD3-CB9572F4EB9C}" type="datetimeFigureOut">
              <a:rPr lang="es-VE" smtClean="0"/>
              <a:t>6/3/2017</a:t>
            </a:fld>
            <a:endParaRPr lang="es-V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AB1-2258-4CD2-B602-702F2BA0799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1178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B8CE-09BB-4390-9FD3-CB9572F4EB9C}" type="datetimeFigureOut">
              <a:rPr lang="es-VE" smtClean="0"/>
              <a:t>6/3/2017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7AB1-2258-4CD2-B602-702F2BA07995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61966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34888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4000" b="1" dirty="0" smtClean="0">
                <a:solidFill>
                  <a:schemeClr val="tx2">
                    <a:lumMod val="75000"/>
                  </a:schemeClr>
                </a:solidFill>
              </a:rPr>
              <a:t>Hombres y mujeres que nos dan de sus vidas para construir un mundo mejor.</a:t>
            </a:r>
            <a:r>
              <a:rPr lang="es-VE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VE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VE" sz="2800" dirty="0" smtClean="0">
                <a:solidFill>
                  <a:schemeClr val="tx2">
                    <a:lumMod val="75000"/>
                  </a:schemeClr>
                </a:solidFill>
              </a:rPr>
              <a:t>(Algunos ejemplos)</a:t>
            </a:r>
            <a:endParaRPr lang="es-V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AutoShape 4" descr="Resultado de imagen para padre vela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5" name="AutoShape 6" descr="Resultado de imagen para padre vela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8" name="AutoShape 8" descr="Resultado de imagen para padre vela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grpSp>
        <p:nvGrpSpPr>
          <p:cNvPr id="10" name="9 Grupo"/>
          <p:cNvGrpSpPr/>
          <p:nvPr/>
        </p:nvGrpSpPr>
        <p:grpSpPr>
          <a:xfrm>
            <a:off x="1547664" y="764704"/>
            <a:ext cx="5918460" cy="1152128"/>
            <a:chOff x="285810" y="548680"/>
            <a:chExt cx="5270388" cy="969005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10" y="548680"/>
              <a:ext cx="923925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735" y="548680"/>
              <a:ext cx="869016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751" y="548680"/>
              <a:ext cx="785813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564" y="548680"/>
              <a:ext cx="1167048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48680"/>
              <a:ext cx="1560262" cy="96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8 Grupo"/>
          <p:cNvGrpSpPr/>
          <p:nvPr/>
        </p:nvGrpSpPr>
        <p:grpSpPr>
          <a:xfrm>
            <a:off x="395536" y="4609699"/>
            <a:ext cx="8270659" cy="979541"/>
            <a:chOff x="174028" y="4609699"/>
            <a:chExt cx="8270659" cy="979541"/>
          </a:xfrm>
        </p:grpSpPr>
        <p:pic>
          <p:nvPicPr>
            <p:cNvPr id="1038" name="Picture 14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04"/>
            <a:stretch/>
          </p:blipFill>
          <p:spPr bwMode="auto">
            <a:xfrm>
              <a:off x="174028" y="4612274"/>
              <a:ext cx="1008544" cy="976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132" y="4612274"/>
              <a:ext cx="1381792" cy="976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4609699"/>
              <a:ext cx="1154435" cy="979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896" y="4612274"/>
              <a:ext cx="1293673" cy="976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4612274"/>
              <a:ext cx="1724600" cy="976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4609699"/>
              <a:ext cx="1928471" cy="979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352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32448" y="1916832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sz="4000" b="1" dirty="0" smtClean="0"/>
              <a:t> </a:t>
            </a:r>
            <a:r>
              <a:rPr lang="es-VE" sz="4000" b="1" dirty="0">
                <a:solidFill>
                  <a:schemeClr val="tx2">
                    <a:lumMod val="75000"/>
                  </a:schemeClr>
                </a:solidFill>
              </a:rPr>
              <a:t>Mahatma </a:t>
            </a:r>
            <a:r>
              <a:rPr lang="es-VE" sz="4000" b="1" dirty="0" smtClean="0">
                <a:solidFill>
                  <a:schemeClr val="tx2">
                    <a:lumMod val="75000"/>
                  </a:schemeClr>
                </a:solidFill>
              </a:rPr>
              <a:t>Gandhi</a:t>
            </a:r>
          </a:p>
          <a:p>
            <a:pPr algn="ctr"/>
            <a:r>
              <a:rPr lang="es-VE" dirty="0" smtClean="0"/>
              <a:t/>
            </a:r>
            <a:br>
              <a:rPr lang="es-VE" dirty="0" smtClean="0"/>
            </a:br>
            <a:r>
              <a:rPr lang="es-VE" sz="2000" dirty="0"/>
              <a:t>También entre los pacifistas más famosos, Gandhi fue un líder político prominente y un activista en la India que creía en la resistencia pacífica e implementó tácticas no violentas. Su meta en la vida era lograr la independencia hindú, la cual consiguió poco después de su asesinato por enseñar desobediencia pacífica, auto-disciplina y no cooperación.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6339"/>
            <a:ext cx="3540001" cy="3051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58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23928" y="2258889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2000" dirty="0"/>
              <a:t>Su propósito de vida es ayudar a otros a ser mejores de lo que creen que pueden ser, a través del descubrimiento de  su verdadero potencial para ponerlo en práctica</a:t>
            </a:r>
            <a:r>
              <a:rPr lang="es-VE" sz="2000" dirty="0" smtClean="0"/>
              <a:t>.</a:t>
            </a:r>
          </a:p>
          <a:p>
            <a:r>
              <a:rPr lang="es-VE" sz="2000" dirty="0" smtClean="0"/>
              <a:t>Su </a:t>
            </a:r>
            <a:r>
              <a:rPr lang="es-VE" sz="2000" dirty="0"/>
              <a:t>historia es un tremendo ejemplo de lo que UNICEF en Venezuela está promoviendo a través de sus acciones: la niñez y adolescencia pueden desarrollarse al máximo si cuentan con oportunidades y apoyo de la familia, escuela y comunidad para superar cualquier tipo de situación retadora en sus vidas.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514740" y="836712"/>
            <a:ext cx="5376344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sz="4000" b="1" dirty="0" err="1">
                <a:solidFill>
                  <a:schemeClr val="tx2">
                    <a:lumMod val="50000"/>
                  </a:schemeClr>
                </a:solidFill>
              </a:rPr>
              <a:t>Maickel</a:t>
            </a:r>
            <a:r>
              <a:rPr lang="es-VE" sz="4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VE" sz="4000" b="1" dirty="0" err="1" smtClean="0">
                <a:solidFill>
                  <a:schemeClr val="tx2">
                    <a:lumMod val="50000"/>
                  </a:schemeClr>
                </a:solidFill>
              </a:rPr>
              <a:t>Melamed</a:t>
            </a:r>
            <a:r>
              <a:rPr lang="es-VE" sz="2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s-VE" sz="2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VE" sz="2800" b="1" dirty="0" smtClean="0">
                <a:solidFill>
                  <a:schemeClr val="tx2">
                    <a:lumMod val="50000"/>
                  </a:schemeClr>
                </a:solidFill>
              </a:rPr>
              <a:t>Ejemplo de la juventud venezolana</a:t>
            </a:r>
            <a:endParaRPr lang="es-VE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48" y="2117154"/>
            <a:ext cx="3340964" cy="3616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79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48472" y="1402318"/>
            <a:ext cx="4572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sz="4000" b="1" dirty="0" smtClean="0">
                <a:solidFill>
                  <a:schemeClr val="tx2">
                    <a:lumMod val="75000"/>
                  </a:schemeClr>
                </a:solidFill>
              </a:rPr>
              <a:t>Nelson Mandela</a:t>
            </a:r>
          </a:p>
          <a:p>
            <a:pPr algn="ctr"/>
            <a:r>
              <a:rPr lang="es-VE" dirty="0" smtClean="0"/>
              <a:t/>
            </a:r>
            <a:br>
              <a:rPr lang="es-VE" dirty="0" smtClean="0"/>
            </a:br>
            <a:r>
              <a:rPr lang="es-VE" sz="2000" dirty="0" err="1"/>
              <a:t>Mandela</a:t>
            </a:r>
            <a:r>
              <a:rPr lang="es-VE" sz="2000" dirty="0"/>
              <a:t> dedicó su vida a luchar por la igualdad, justicia, paz y libertad para todos. A pesar de ser encarcelado y castigado injustamente durante su vida, siguió dedicándose a lograr la democracia y la igualdad. Nunca dudó en su misión y nunca luchó contra el racismo con racismo. Sus esfuerzos anti-apartheid en Sudáfrica cambiaron al mundo y su trabajo servirá siempre como inspiración para los demás.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94974"/>
            <a:ext cx="3924944" cy="3300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3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75656" y="1542851"/>
            <a:ext cx="655272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VE" sz="2200" dirty="0" err="1"/>
              <a:t>Vélaz</a:t>
            </a:r>
            <a:r>
              <a:rPr lang="es-VE" sz="2200" dirty="0"/>
              <a:t> fue durante toda su vida un soñador, un constructor de sueños y un sembrador de sueños. Fe y Alegría fue su sueño más importante que lo sembró en el corazón de muchas personas generosas y hoy es una realidad que ha llevado sus banderas educativas de esperanza y amor a los rincones más apartados y necesitados de Venezuela, América y África.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67744" y="620688"/>
            <a:ext cx="4878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4000" b="1" dirty="0" smtClean="0">
                <a:solidFill>
                  <a:schemeClr val="tx2">
                    <a:lumMod val="75000"/>
                  </a:schemeClr>
                </a:solidFill>
              </a:rPr>
              <a:t>P. José María </a:t>
            </a:r>
            <a:r>
              <a:rPr lang="es-VE" sz="4000" b="1" dirty="0" err="1" smtClean="0">
                <a:solidFill>
                  <a:schemeClr val="tx2">
                    <a:lumMod val="75000"/>
                  </a:schemeClr>
                </a:solidFill>
              </a:rPr>
              <a:t>Velaz</a:t>
            </a:r>
            <a:r>
              <a:rPr lang="es-VE" sz="4000" b="1" dirty="0" smtClean="0">
                <a:solidFill>
                  <a:schemeClr val="tx2">
                    <a:lumMod val="75000"/>
                  </a:schemeClr>
                </a:solidFill>
              </a:rPr>
              <a:t> sj. </a:t>
            </a:r>
            <a:endParaRPr lang="es-VE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78" y="4509120"/>
            <a:ext cx="752475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5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16424" y="836712"/>
            <a:ext cx="4572000" cy="51398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s-VE" sz="4000" b="1" dirty="0" smtClean="0">
                <a:solidFill>
                  <a:schemeClr val="tx2">
                    <a:lumMod val="50000"/>
                  </a:schemeClr>
                </a:solidFill>
              </a:rPr>
              <a:t>Rigoberta Menchú</a:t>
            </a:r>
          </a:p>
          <a:p>
            <a:pPr algn="ctr" fontAlgn="base"/>
            <a:endParaRPr lang="es-VE" sz="2800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s-VE" sz="2000" dirty="0"/>
              <a:t>Se convirtió en la primera indígena y la mujer más joven en recibir el Premio Nobel de la Paz. Ella declaró : "Soy hija de la miseria y la desigualdad social; soy un caso ilustrativo de marginación, por ser maya y mujer; he sobrevivido al genocidio y la crueldad". Con el dinero del Premio </a:t>
            </a:r>
            <a:r>
              <a:rPr lang="es-VE" sz="2000" dirty="0" err="1"/>
              <a:t>Nóbel</a:t>
            </a:r>
            <a:r>
              <a:rPr lang="es-VE" sz="2000" dirty="0"/>
              <a:t> creó la Fundación Vicente Menchú, su padre, para ayudar a los más necesitados, no sólo indígenas, y una organización que se encarga de representarla en zonas de conflicto y de participar en encuentros internacionales.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68" y="1412776"/>
            <a:ext cx="2959714" cy="4447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96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23928" y="225888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2000" dirty="0"/>
              <a:t> </a:t>
            </a:r>
            <a:r>
              <a:rPr lang="es-VE" sz="2000" dirty="0" smtClean="0"/>
              <a:t>«Comenzó </a:t>
            </a:r>
            <a:r>
              <a:rPr lang="es-VE" sz="2000" dirty="0"/>
              <a:t>a ver de cerca la realidad de pobreza y miseria en que vivían la mayor parte de campesinos</a:t>
            </a:r>
            <a:r>
              <a:rPr lang="es-VE" sz="2000" dirty="0" smtClean="0"/>
              <a:t>».</a:t>
            </a:r>
          </a:p>
          <a:p>
            <a:r>
              <a:rPr lang="es-VE" sz="2000" dirty="0"/>
              <a:t>Creó una oficina de Derechos Humanos y abrió las puertas de la Iglesia para dar refugio a los campesinos que huían de la represión. Monseñor, celebraba todos los domingos, la Eucaristía en Catedral, el pueblo lo reconoció como un Profeta y le llamaron «la voz de los sin voz».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95936" y="1424970"/>
            <a:ext cx="42954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4000" b="1" dirty="0" smtClean="0">
                <a:solidFill>
                  <a:schemeClr val="tx2">
                    <a:lumMod val="50000"/>
                  </a:schemeClr>
                </a:solidFill>
              </a:rPr>
              <a:t>Monseñor Romero </a:t>
            </a:r>
            <a:endParaRPr lang="es-VE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74386"/>
            <a:ext cx="3380130" cy="4044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17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0" y="1124744"/>
            <a:ext cx="3208816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032448" y="2571869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2000" dirty="0"/>
              <a:t>F</a:t>
            </a:r>
            <a:r>
              <a:rPr lang="es-VE" sz="2000" dirty="0" smtClean="0"/>
              <a:t>ue una monja católica de origen albanés naturalizada india, que fundó las Misioneras de la Caridad en Calcuta en 1950. Por más de 45 años, atendió a pobres, enfermos, huérfanos y moribundos, al mismo tiempo que guiaba la expansión de su congregación, primeramente en la India y luego en otros países del mundo. Tras su muerte, fue beatificada por el papa Juan Pablo II.</a:t>
            </a:r>
            <a:endParaRPr lang="es-VE" sz="2000" dirty="0"/>
          </a:p>
        </p:txBody>
      </p:sp>
      <p:sp>
        <p:nvSpPr>
          <p:cNvPr id="5" name="4 Rectángulo"/>
          <p:cNvSpPr/>
          <p:nvPr/>
        </p:nvSpPr>
        <p:spPr>
          <a:xfrm>
            <a:off x="3779912" y="1052736"/>
            <a:ext cx="49938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VE" sz="4000" b="1" dirty="0">
                <a:solidFill>
                  <a:schemeClr val="tx2">
                    <a:lumMod val="50000"/>
                  </a:schemeClr>
                </a:solidFill>
              </a:rPr>
              <a:t>La Beata Madre </a:t>
            </a:r>
            <a:r>
              <a:rPr lang="es-VE" sz="4000" b="1" dirty="0" smtClean="0">
                <a:solidFill>
                  <a:schemeClr val="tx2">
                    <a:lumMod val="50000"/>
                  </a:schemeClr>
                </a:solidFill>
              </a:rPr>
              <a:t>Teresa</a:t>
            </a:r>
            <a:br>
              <a:rPr lang="es-VE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VE" sz="4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VE" sz="4000" b="1" dirty="0">
                <a:solidFill>
                  <a:schemeClr val="tx2">
                    <a:lumMod val="50000"/>
                  </a:schemeClr>
                </a:solidFill>
              </a:rPr>
              <a:t>de Calcuta</a:t>
            </a:r>
          </a:p>
        </p:txBody>
      </p:sp>
    </p:spTree>
    <p:extLst>
      <p:ext uri="{BB962C8B-B14F-4D97-AF65-F5344CB8AC3E}">
        <p14:creationId xmlns:p14="http://schemas.microsoft.com/office/powerpoint/2010/main" val="156492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67944" y="476672"/>
            <a:ext cx="4572000" cy="60631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es-VE" sz="4000" b="1" dirty="0"/>
              <a:t> </a:t>
            </a:r>
            <a:r>
              <a:rPr lang="es-VE" sz="4000" b="1" dirty="0">
                <a:solidFill>
                  <a:schemeClr val="tx2">
                    <a:lumMod val="50000"/>
                  </a:schemeClr>
                </a:solidFill>
              </a:rPr>
              <a:t>Indira </a:t>
            </a:r>
            <a:r>
              <a:rPr lang="es-VE" sz="4000" b="1" dirty="0" smtClean="0">
                <a:solidFill>
                  <a:schemeClr val="tx2">
                    <a:lumMod val="50000"/>
                  </a:schemeClr>
                </a:solidFill>
              </a:rPr>
              <a:t>Gandhi</a:t>
            </a:r>
          </a:p>
          <a:p>
            <a:pPr algn="ctr" fontAlgn="base"/>
            <a:endParaRPr lang="es-VE" sz="2800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es-VE" sz="2000" dirty="0"/>
              <a:t>Decidió reformar y modernizar a su país, industrializándolo y tratando de darle educación a 600 millones de personas. Pero sobre todo luchó por retirar el injusto sistema de castas y detener la explosión demográfica. Pensaba que la educación era lo único que podía ayudar a su pueblo. Luchó contra los tabúes de adoración de animales sagrados como las vacas; debido a todo esto los grupos fanáticos empezaron a desear su muerte. La muerte de tan ilustre hindú fue una conmoción en todo el mundo, pues a lo largo de su mandato Indira fue reconocida como una de las mujeres más inteligentes y valiosas del siglo XX.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132348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2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2" y="1268760"/>
            <a:ext cx="3884357" cy="4376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995936" y="227687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VE" sz="2000" dirty="0" smtClean="0"/>
              <a:t>Con </a:t>
            </a:r>
            <a:r>
              <a:rPr lang="es-VE" sz="2000" dirty="0"/>
              <a:t>17 años se ha convertido en una de las defensoras más importantes de los derechos de niñas y mujeres, y su discurso ha llegado a todo el mundo gracias a su libro “Yo soy </a:t>
            </a:r>
            <a:r>
              <a:rPr lang="es-VE" sz="2000" dirty="0" err="1"/>
              <a:t>Malala</a:t>
            </a:r>
            <a:r>
              <a:rPr lang="es-VE" sz="2000" dirty="0"/>
              <a:t>”, en el cual narra las experiencias vividas bajo el régimen talibán.  Su vida sin duda ha cambiado radicalmente, y hoy es la persona más joven en ganar el Premio Nobel de la Paz.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211960" y="1340768"/>
            <a:ext cx="3727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sz="4000" b="1" cap="all" dirty="0" err="1" smtClean="0">
                <a:solidFill>
                  <a:schemeClr val="tx2">
                    <a:lumMod val="50000"/>
                  </a:schemeClr>
                </a:solidFill>
              </a:rPr>
              <a:t>M</a:t>
            </a:r>
            <a:r>
              <a:rPr lang="es-VE" sz="4000" b="1" dirty="0" err="1" smtClean="0">
                <a:solidFill>
                  <a:schemeClr val="tx2">
                    <a:lumMod val="50000"/>
                  </a:schemeClr>
                </a:solidFill>
              </a:rPr>
              <a:t>alala</a:t>
            </a:r>
            <a:r>
              <a:rPr lang="es-VE" sz="4000" b="1" cap="all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VE" sz="4000" b="1" cap="all" dirty="0" err="1" smtClean="0">
                <a:solidFill>
                  <a:schemeClr val="tx2">
                    <a:lumMod val="50000"/>
                  </a:schemeClr>
                </a:solidFill>
              </a:rPr>
              <a:t>Y</a:t>
            </a:r>
            <a:r>
              <a:rPr lang="es-VE" sz="4000" b="1" dirty="0" err="1" smtClean="0">
                <a:solidFill>
                  <a:schemeClr val="tx2">
                    <a:lumMod val="50000"/>
                  </a:schemeClr>
                </a:solidFill>
              </a:rPr>
              <a:t>ousafzai</a:t>
            </a:r>
            <a:endParaRPr lang="es-VE" sz="4000" b="1" cap="all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0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176464" y="1484784"/>
            <a:ext cx="45720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sz="4000" b="1" dirty="0" smtClean="0">
                <a:solidFill>
                  <a:schemeClr val="tx2">
                    <a:lumMod val="75000"/>
                  </a:schemeClr>
                </a:solidFill>
              </a:rPr>
              <a:t>Dalai Lama</a:t>
            </a:r>
          </a:p>
          <a:p>
            <a:r>
              <a:rPr lang="es-VE" dirty="0" smtClean="0"/>
              <a:t/>
            </a:r>
            <a:br>
              <a:rPr lang="es-VE" dirty="0" smtClean="0"/>
            </a:br>
            <a:r>
              <a:rPr lang="es-VE" sz="2000" dirty="0"/>
              <a:t>Quizá el pacifista más famoso, el 14° Dalai Lama es el monje líder de la escuela </a:t>
            </a:r>
            <a:r>
              <a:rPr lang="es-VE" sz="2000" dirty="0" err="1"/>
              <a:t>Guelug</a:t>
            </a:r>
            <a:r>
              <a:rPr lang="es-VE" sz="2000" dirty="0"/>
              <a:t> del Budismo Tibetano, y su misión en la vida es proteger los derechos básicos y la libertad de los tibetanos alrededor del mundo. Cree en la protesta no violenta y en la importancia de la compasión como fuente de una vida feliz. Ganó el Premio Nobel de la Paz en 1989 y es conocido como un líder espiritual inspirador que viaja por el mundo para compartir sus enseñanzas de budismo.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2" y="2636912"/>
            <a:ext cx="3730726" cy="2347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0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707904" y="1617762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VE" sz="4000" b="1" dirty="0" smtClean="0">
                <a:solidFill>
                  <a:schemeClr val="tx2">
                    <a:lumMod val="75000"/>
                  </a:schemeClr>
                </a:solidFill>
              </a:rPr>
              <a:t>Martin </a:t>
            </a:r>
            <a:r>
              <a:rPr lang="es-VE" sz="4000" b="1" dirty="0">
                <a:solidFill>
                  <a:schemeClr val="tx2">
                    <a:lumMod val="75000"/>
                  </a:schemeClr>
                </a:solidFill>
              </a:rPr>
              <a:t>Luther King Jr</a:t>
            </a:r>
            <a:r>
              <a:rPr lang="es-VE" sz="40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s-VE" dirty="0" smtClean="0"/>
              <a:t/>
            </a:r>
            <a:br>
              <a:rPr lang="es-VE" dirty="0" smtClean="0"/>
            </a:br>
            <a:r>
              <a:rPr lang="es-VE" sz="2000" dirty="0"/>
              <a:t>Uno de los pacifistas más famosos de nuestros tiempos, el Dr. King era un ministro bautista y un miembro clave del movimiento por los derechos civiles. Predicaba sus creencias por medio de protestas pacíficas y peleaba por los derechos igualitarios para afroamericanos y víctimas de injusticias.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43050"/>
            <a:ext cx="2667000" cy="3771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8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361</Words>
  <Application>Microsoft Office PowerPoint</Application>
  <PresentationFormat>Presentación en pantalla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Ugalde</dc:creator>
  <cp:lastModifiedBy>Ana Guinand</cp:lastModifiedBy>
  <cp:revision>11</cp:revision>
  <dcterms:created xsi:type="dcterms:W3CDTF">2016-04-04T14:51:28Z</dcterms:created>
  <dcterms:modified xsi:type="dcterms:W3CDTF">2017-03-06T14:01:51Z</dcterms:modified>
</cp:coreProperties>
</file>